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6"/>
    <p:sldId id="257" r:id="rId37"/>
    <p:sldId id="258" r:id="rId38"/>
    <p:sldId id="259" r:id="rId39"/>
    <p:sldId id="260" r:id="rId40"/>
    <p:sldId id="261" r:id="rId41"/>
    <p:sldId id="262" r:id="rId42"/>
    <p:sldId id="263" r:id="rId43"/>
    <p:sldId id="264" r:id="rId44"/>
    <p:sldId id="265" r:id="rId45"/>
    <p:sldId id="266" r:id="rId4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imes New Roman" charset="1" panose="02030502070405020303"/>
      <p:regular r:id="rId10"/>
    </p:embeddedFont>
    <p:embeddedFont>
      <p:font typeface="Times New Roman Bold" charset="1" panose="02030802070405020303"/>
      <p:regular r:id="rId11"/>
    </p:embeddedFont>
    <p:embeddedFont>
      <p:font typeface="Times New Roman Italics" charset="1" panose="02030502070405090303"/>
      <p:regular r:id="rId12"/>
    </p:embeddedFont>
    <p:embeddedFont>
      <p:font typeface="Times New Roman Bold Italics" charset="1" panose="02030802070405090303"/>
      <p:regular r:id="rId13"/>
    </p:embeddedFont>
    <p:embeddedFont>
      <p:font typeface="Times New Roman Medium" charset="1" panose="02030502070405020303"/>
      <p:regular r:id="rId14"/>
    </p:embeddedFont>
    <p:embeddedFont>
      <p:font typeface="Times New Roman Medium Italics" charset="1" panose="02030502070405090303"/>
      <p:regular r:id="rId15"/>
    </p:embeddedFont>
    <p:embeddedFont>
      <p:font typeface="Times New Roman Semi-Bold" charset="1" panose="02030702070405020303"/>
      <p:regular r:id="rId16"/>
    </p:embeddedFont>
    <p:embeddedFont>
      <p:font typeface="Times New Roman Semi-Bold Italics" charset="1" panose="02030702070405090303"/>
      <p:regular r:id="rId17"/>
    </p:embeddedFont>
    <p:embeddedFont>
      <p:font typeface="Times New Roman Ultra-Bold" charset="1" panose="02030902070405020303"/>
      <p:regular r:id="rId18"/>
    </p:embeddedFont>
    <p:embeddedFont>
      <p:font typeface="Arial" charset="1" panose="020B0502020202020204"/>
      <p:regular r:id="rId19"/>
    </p:embeddedFont>
    <p:embeddedFont>
      <p:font typeface="Arial Bold" charset="1" panose="020B0802020202020204"/>
      <p:regular r:id="rId20"/>
    </p:embeddedFont>
    <p:embeddedFont>
      <p:font typeface="Arial Italics" charset="1" panose="020B0502020202090204"/>
      <p:regular r:id="rId21"/>
    </p:embeddedFont>
    <p:embeddedFont>
      <p:font typeface="Arial Bold Italics" charset="1" panose="020B0802020202090204"/>
      <p:regular r:id="rId22"/>
    </p:embeddedFont>
    <p:embeddedFont>
      <p:font typeface="Zen Maru Gothic" charset="1" panose="00000000000000000000"/>
      <p:regular r:id="rId23"/>
    </p:embeddedFont>
    <p:embeddedFont>
      <p:font typeface="Zen Maru Gothic Bold" charset="1" panose="00000000000000000000"/>
      <p:regular r:id="rId24"/>
    </p:embeddedFont>
    <p:embeddedFont>
      <p:font typeface="Zen Maru Gothic Light" charset="1" panose="00000000000000000000"/>
      <p:regular r:id="rId25"/>
    </p:embeddedFont>
    <p:embeddedFont>
      <p:font typeface="Zen Maru Gothic Medium" charset="1" panose="00000000000000000000"/>
      <p:regular r:id="rId26"/>
    </p:embeddedFont>
    <p:embeddedFont>
      <p:font typeface="Zen Maru Gothic Heavy" charset="1" panose="00000000000000000000"/>
      <p:regular r:id="rId27"/>
    </p:embeddedFont>
    <p:embeddedFont>
      <p:font typeface="TT Rounds Condensed" charset="1" panose="02000506030000020003"/>
      <p:regular r:id="rId28"/>
    </p:embeddedFont>
    <p:embeddedFont>
      <p:font typeface="TT Rounds Condensed Bold" charset="1" panose="02000806030000020003"/>
      <p:regular r:id="rId29"/>
    </p:embeddedFont>
    <p:embeddedFont>
      <p:font typeface="TT Rounds Condensed Italics" charset="1" panose="02000506030000090003"/>
      <p:regular r:id="rId30"/>
    </p:embeddedFont>
    <p:embeddedFont>
      <p:font typeface="TT Rounds Condensed Bold Italics" charset="1" panose="02000806030000090003"/>
      <p:regular r:id="rId31"/>
    </p:embeddedFont>
    <p:embeddedFont>
      <p:font typeface="TT Rounds Condensed Thin" charset="1" panose="02000503020000020003"/>
      <p:regular r:id="rId32"/>
    </p:embeddedFont>
    <p:embeddedFont>
      <p:font typeface="TT Rounds Condensed Thin Italics" charset="1" panose="02000503020000090003"/>
      <p:regular r:id="rId33"/>
    </p:embeddedFont>
    <p:embeddedFont>
      <p:font typeface="TT Rounds Condensed Heavy" charset="1" panose="02000506030000020003"/>
      <p:regular r:id="rId34"/>
    </p:embeddedFont>
    <p:embeddedFont>
      <p:font typeface="TT Rounds Condensed Heavy Italics" charset="1" panose="02000506000000090003"/>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slides/slide1.xml" Type="http://schemas.openxmlformats.org/officeDocument/2006/relationships/slide"/><Relationship Id="rId37" Target="slides/slide2.xml" Type="http://schemas.openxmlformats.org/officeDocument/2006/relationships/slide"/><Relationship Id="rId38" Target="slides/slide3.xml" Type="http://schemas.openxmlformats.org/officeDocument/2006/relationships/slide"/><Relationship Id="rId39" Target="slides/slide4.xml" Type="http://schemas.openxmlformats.org/officeDocument/2006/relationships/slide"/><Relationship Id="rId4" Target="theme/theme1.xml" Type="http://schemas.openxmlformats.org/officeDocument/2006/relationships/theme"/><Relationship Id="rId40" Target="slides/slide5.xml" Type="http://schemas.openxmlformats.org/officeDocument/2006/relationships/slide"/><Relationship Id="rId41" Target="slides/slide6.xml" Type="http://schemas.openxmlformats.org/officeDocument/2006/relationships/slide"/><Relationship Id="rId42" Target="slides/slide7.xml" Type="http://schemas.openxmlformats.org/officeDocument/2006/relationships/slide"/><Relationship Id="rId43" Target="slides/slide8.xml" Type="http://schemas.openxmlformats.org/officeDocument/2006/relationships/slide"/><Relationship Id="rId44" Target="slides/slide9.xml" Type="http://schemas.openxmlformats.org/officeDocument/2006/relationships/slide"/><Relationship Id="rId45" Target="slides/slide10.xml" Type="http://schemas.openxmlformats.org/officeDocument/2006/relationships/slide"/><Relationship Id="rId46" Target="slides/slide1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grpSp>
        <p:nvGrpSpPr>
          <p:cNvPr name="Group 9" id="9"/>
          <p:cNvGrpSpPr/>
          <p:nvPr/>
        </p:nvGrpSpPr>
        <p:grpSpPr>
          <a:xfrm rot="0">
            <a:off x="669801" y="4628646"/>
            <a:ext cx="16948398" cy="5007224"/>
            <a:chOff x="0" y="0"/>
            <a:chExt cx="22597864" cy="6676298"/>
          </a:xfrm>
        </p:grpSpPr>
        <p:sp>
          <p:nvSpPr>
            <p:cNvPr name="Freeform 10" id="10"/>
            <p:cNvSpPr/>
            <p:nvPr/>
          </p:nvSpPr>
          <p:spPr>
            <a:xfrm flipH="false" flipV="false" rot="0">
              <a:off x="0" y="0"/>
              <a:ext cx="22597872" cy="6676263"/>
            </a:xfrm>
            <a:custGeom>
              <a:avLst/>
              <a:gdLst/>
              <a:ahLst/>
              <a:cxnLst/>
              <a:rect r="r" b="b" t="t" l="l"/>
              <a:pathLst>
                <a:path h="6676263" w="22597872">
                  <a:moveTo>
                    <a:pt x="0" y="0"/>
                  </a:moveTo>
                  <a:lnTo>
                    <a:pt x="22597872" y="0"/>
                  </a:lnTo>
                  <a:lnTo>
                    <a:pt x="22597872" y="6676263"/>
                  </a:lnTo>
                  <a:lnTo>
                    <a:pt x="0" y="6676263"/>
                  </a:lnTo>
                  <a:close/>
                </a:path>
              </a:pathLst>
            </a:custGeom>
            <a:solidFill>
              <a:srgbClr val="465359"/>
            </a:solidFill>
          </p:spPr>
        </p:sp>
      </p:grpSp>
      <p:sp>
        <p:nvSpPr>
          <p:cNvPr name="TextBox 11" id="11"/>
          <p:cNvSpPr txBox="true"/>
          <p:nvPr/>
        </p:nvSpPr>
        <p:spPr>
          <a:xfrm rot="0">
            <a:off x="2130102" y="2682923"/>
            <a:ext cx="13533120" cy="1470477"/>
          </a:xfrm>
          <a:prstGeom prst="rect">
            <a:avLst/>
          </a:prstGeom>
        </p:spPr>
        <p:txBody>
          <a:bodyPr anchor="t" rtlCol="false" tIns="0" lIns="0" bIns="0" rIns="0">
            <a:spAutoFit/>
          </a:bodyPr>
          <a:lstStyle/>
          <a:p>
            <a:pPr algn="ctr">
              <a:lnSpc>
                <a:spcPts val="5831"/>
              </a:lnSpc>
            </a:pPr>
            <a:r>
              <a:rPr lang="en-US" sz="4859">
                <a:solidFill>
                  <a:srgbClr val="1CADE4"/>
                </a:solidFill>
                <a:latin typeface="Arial Bold"/>
              </a:rPr>
              <a:t> SYSTEM SURVILLANCE USING KEYLOGGER</a:t>
            </a:r>
          </a:p>
        </p:txBody>
      </p:sp>
      <p:sp>
        <p:nvSpPr>
          <p:cNvPr name="TextBox 12" id="12"/>
          <p:cNvSpPr txBox="true"/>
          <p:nvPr/>
        </p:nvSpPr>
        <p:spPr>
          <a:xfrm rot="0">
            <a:off x="-403233" y="1501952"/>
            <a:ext cx="18907092" cy="880972"/>
          </a:xfrm>
          <a:prstGeom prst="rect">
            <a:avLst/>
          </a:prstGeom>
        </p:spPr>
        <p:txBody>
          <a:bodyPr anchor="t" rtlCol="false" tIns="0" lIns="0" bIns="0" rIns="0">
            <a:spAutoFit/>
          </a:bodyPr>
          <a:lstStyle/>
          <a:p>
            <a:pPr algn="ctr">
              <a:lnSpc>
                <a:spcPts val="5759"/>
              </a:lnSpc>
            </a:pPr>
            <a:r>
              <a:rPr lang="en-US" sz="4800">
                <a:solidFill>
                  <a:srgbClr val="1482AC"/>
                </a:solidFill>
                <a:latin typeface="Arial Bold"/>
              </a:rPr>
              <a:t>CAPSTONE PROJECT</a:t>
            </a:r>
          </a:p>
        </p:txBody>
      </p:sp>
      <p:sp>
        <p:nvSpPr>
          <p:cNvPr name="TextBox 13" id="13"/>
          <p:cNvSpPr txBox="true"/>
          <p:nvPr/>
        </p:nvSpPr>
        <p:spPr>
          <a:xfrm rot="0">
            <a:off x="4414442" y="5819500"/>
            <a:ext cx="11787394" cy="18954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l" marL="542925" indent="-271462" lvl="1">
              <a:lnSpc>
                <a:spcPts val="3600"/>
              </a:lnSpc>
              <a:buAutoNum type="arabicPeriod" startAt="1"/>
            </a:pPr>
            <a:r>
              <a:rPr lang="en-US" sz="3000">
                <a:solidFill>
                  <a:srgbClr val="1482AC"/>
                </a:solidFill>
                <a:latin typeface="Arial Bold"/>
              </a:rPr>
              <a:t>NAME: Prasanna T</a:t>
            </a:r>
          </a:p>
          <a:p>
            <a:pPr algn="l" marL="542925" indent="-271462" lvl="1">
              <a:lnSpc>
                <a:spcPts val="3600"/>
              </a:lnSpc>
              <a:buAutoNum type="arabicPeriod" startAt="1"/>
            </a:pPr>
            <a:r>
              <a:rPr lang="en-US" sz="3000">
                <a:solidFill>
                  <a:srgbClr val="1482AC"/>
                </a:solidFill>
                <a:latin typeface="Arial Bold"/>
              </a:rPr>
              <a:t>COLLEGE NAME: Apollo Engineering College</a:t>
            </a:r>
          </a:p>
          <a:p>
            <a:pPr algn="l" marL="542925" indent="-271462" lvl="1">
              <a:lnSpc>
                <a:spcPts val="3600"/>
              </a:lnSpc>
              <a:buAutoNum type="arabicPeriod" startAt="1"/>
            </a:pPr>
            <a:r>
              <a:rPr lang="en-US" sz="3000">
                <a:solidFill>
                  <a:srgbClr val="1482AC"/>
                </a:solidFill>
                <a:latin typeface="Arial Bold"/>
              </a:rPr>
              <a:t>DEPARTMENT: Computer Science and Engineering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References</a:t>
            </a:r>
          </a:p>
        </p:txBody>
      </p:sp>
      <p:sp>
        <p:nvSpPr>
          <p:cNvPr name="TextBox 10" id="10"/>
          <p:cNvSpPr txBox="true"/>
          <p:nvPr/>
        </p:nvSpPr>
        <p:spPr>
          <a:xfrm rot="0">
            <a:off x="963228" y="1884459"/>
            <a:ext cx="16361543" cy="7032846"/>
          </a:xfrm>
          <a:prstGeom prst="rect">
            <a:avLst/>
          </a:prstGeom>
        </p:spPr>
        <p:txBody>
          <a:bodyPr anchor="t" rtlCol="false" tIns="0" lIns="0" bIns="0" rIns="0">
            <a:spAutoFit/>
          </a:bodyPr>
          <a:lstStyle/>
          <a:p>
            <a:pPr algn="l" marL="651510" indent="-325755" lvl="1">
              <a:lnSpc>
                <a:spcPts val="4752"/>
              </a:lnSpc>
              <a:buFont typeface="Arial"/>
              <a:buChar char="•"/>
            </a:pPr>
            <a:r>
              <a:rPr lang="en-US" sz="3600">
                <a:solidFill>
                  <a:srgbClr val="0F0F0F"/>
                </a:solidFill>
                <a:latin typeface="Times New Roman"/>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2286001" y="4109322"/>
            <a:ext cx="13765236" cy="1982629"/>
          </a:xfrm>
          <a:prstGeom prst="rect">
            <a:avLst/>
          </a:prstGeom>
        </p:spPr>
        <p:txBody>
          <a:bodyPr anchor="t" rtlCol="false" tIns="0" lIns="0" bIns="0" rIns="0">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1365800" y="797697"/>
            <a:ext cx="15590520" cy="1982629"/>
          </a:xfrm>
          <a:prstGeom prst="rect">
            <a:avLst/>
          </a:prstGeom>
        </p:spPr>
        <p:txBody>
          <a:bodyPr anchor="t" rtlCol="false" tIns="0" lIns="0" bIns="0" rIns="0">
            <a:spAutoFit/>
          </a:bodyPr>
          <a:lstStyle/>
          <a:p>
            <a:pPr algn="l">
              <a:lnSpc>
                <a:spcPts val="5040"/>
              </a:lnSpc>
            </a:pPr>
            <a:r>
              <a:rPr lang="en-US" sz="4200">
                <a:solidFill>
                  <a:srgbClr val="002060"/>
                </a:solidFill>
                <a:latin typeface="Arial Bold"/>
              </a:rPr>
              <a:t>OUTLINE</a:t>
            </a:r>
          </a:p>
        </p:txBody>
      </p:sp>
      <p:sp>
        <p:nvSpPr>
          <p:cNvPr name="TextBox 10" id="10"/>
          <p:cNvSpPr txBox="true"/>
          <p:nvPr/>
        </p:nvSpPr>
        <p:spPr>
          <a:xfrm rot="0">
            <a:off x="1348740" y="2378877"/>
            <a:ext cx="16345650" cy="7862403"/>
          </a:xfrm>
          <a:prstGeom prst="rect">
            <a:avLst/>
          </a:prstGeom>
        </p:spPr>
        <p:txBody>
          <a:bodyPr anchor="t" rtlCol="false" tIns="0" lIns="0" bIns="0" rIns="0">
            <a:spAutoFit/>
          </a:bodyPr>
          <a:lstStyle/>
          <a:p>
            <a:pPr algn="l">
              <a:lnSpc>
                <a:spcPts val="3960"/>
              </a:lnSpc>
            </a:pPr>
            <a:r>
              <a:rPr lang="en-US" sz="3000">
                <a:solidFill>
                  <a:srgbClr val="404040"/>
                </a:solidFill>
                <a:latin typeface="Arial Bold"/>
              </a:rPr>
              <a:t>  </a:t>
            </a:r>
          </a:p>
          <a:p>
            <a:pPr algn="l" marL="542925" indent="-271462" lvl="1">
              <a:lnSpc>
                <a:spcPts val="3960"/>
              </a:lnSpc>
              <a:buFont typeface="Arial"/>
              <a:buChar char="•"/>
            </a:pPr>
            <a:r>
              <a:rPr lang="en-US" sz="3000">
                <a:solidFill>
                  <a:srgbClr val="404040"/>
                </a:solidFill>
                <a:latin typeface="Arial Bold"/>
              </a:rPr>
              <a:t>Problem Statement </a:t>
            </a:r>
            <a:r>
              <a:rPr lang="en-US" sz="3000">
                <a:solidFill>
                  <a:srgbClr val="404040"/>
                </a:solidFill>
                <a:latin typeface="Arial"/>
              </a:rPr>
              <a:t>(Should not include solution)</a:t>
            </a:r>
          </a:p>
          <a:p>
            <a:pPr algn="l" marL="542925" indent="-271462" lvl="1">
              <a:lnSpc>
                <a:spcPts val="3960"/>
              </a:lnSpc>
              <a:buFont typeface="Arial"/>
              <a:buChar char="•"/>
            </a:pPr>
            <a:r>
              <a:rPr lang="en-US" sz="3000">
                <a:solidFill>
                  <a:srgbClr val="404040"/>
                </a:solidFill>
                <a:latin typeface="Arial Bold"/>
              </a:rPr>
              <a:t>Proposed System/Solution</a:t>
            </a:r>
          </a:p>
          <a:p>
            <a:pPr algn="l" marL="542925" indent="-271462" lvl="1">
              <a:lnSpc>
                <a:spcPts val="3960"/>
              </a:lnSpc>
              <a:buFont typeface="Arial"/>
              <a:buChar char="•"/>
            </a:pPr>
            <a:r>
              <a:rPr lang="en-US" sz="3000">
                <a:solidFill>
                  <a:srgbClr val="404040"/>
                </a:solidFill>
                <a:latin typeface="Arial Bold"/>
              </a:rPr>
              <a:t>System Development Approach </a:t>
            </a:r>
            <a:r>
              <a:rPr lang="en-US" sz="3000">
                <a:solidFill>
                  <a:srgbClr val="404040"/>
                </a:solidFill>
                <a:latin typeface="Arial"/>
              </a:rPr>
              <a:t>(Technology Used) </a:t>
            </a:r>
          </a:p>
          <a:p>
            <a:pPr algn="l" marL="542925" indent="-271462" lvl="1">
              <a:lnSpc>
                <a:spcPts val="3960"/>
              </a:lnSpc>
              <a:buFont typeface="Arial"/>
              <a:buChar char="•"/>
            </a:pPr>
            <a:r>
              <a:rPr lang="en-US" sz="3000">
                <a:solidFill>
                  <a:srgbClr val="404040"/>
                </a:solidFill>
                <a:latin typeface="Arial Bold"/>
              </a:rPr>
              <a:t>Algorithm &amp; Deployment  </a:t>
            </a:r>
          </a:p>
          <a:p>
            <a:pPr algn="l" marL="542925" indent="-271462" lvl="1">
              <a:lnSpc>
                <a:spcPts val="3960"/>
              </a:lnSpc>
              <a:buFont typeface="Arial"/>
              <a:buChar char="•"/>
            </a:pPr>
            <a:r>
              <a:rPr lang="en-US" sz="3000">
                <a:solidFill>
                  <a:srgbClr val="404040"/>
                </a:solidFill>
                <a:latin typeface="Arial Bold"/>
              </a:rPr>
              <a:t>Result (Output Image)</a:t>
            </a:r>
          </a:p>
          <a:p>
            <a:pPr algn="l" marL="542925" indent="-271462" lvl="1">
              <a:lnSpc>
                <a:spcPts val="3960"/>
              </a:lnSpc>
              <a:buFont typeface="Arial"/>
              <a:buChar char="•"/>
            </a:pPr>
            <a:r>
              <a:rPr lang="en-US" sz="3000">
                <a:solidFill>
                  <a:srgbClr val="404040"/>
                </a:solidFill>
                <a:latin typeface="Arial Bold"/>
              </a:rPr>
              <a:t>Conclusion</a:t>
            </a:r>
          </a:p>
          <a:p>
            <a:pPr algn="l" marL="542925" indent="-271462" lvl="1">
              <a:lnSpc>
                <a:spcPts val="3960"/>
              </a:lnSpc>
              <a:buFont typeface="Arial"/>
              <a:buChar char="•"/>
            </a:pPr>
            <a:r>
              <a:rPr lang="en-US" sz="3000">
                <a:solidFill>
                  <a:srgbClr val="404040"/>
                </a:solidFill>
                <a:latin typeface="Arial Bold"/>
              </a:rPr>
              <a:t>Future Scope</a:t>
            </a:r>
          </a:p>
          <a:p>
            <a:pPr algn="l" marL="542925" indent="-271462" lvl="1">
              <a:lnSpc>
                <a:spcPts val="3960"/>
              </a:lnSpc>
              <a:buFont typeface="Arial"/>
              <a:buChar char="•"/>
            </a:pPr>
            <a:r>
              <a:rPr lang="en-US" sz="3000">
                <a:solidFill>
                  <a:srgbClr val="404040"/>
                </a:solidFill>
                <a:latin typeface="Arial Bold"/>
              </a:rPr>
              <a:t>References</a:t>
            </a:r>
          </a:p>
          <a:p>
            <a:pPr algn="l" marL="542925" indent="-271462" lvl="1">
              <a:lnSpc>
                <a:spcPts val="39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Problem Statement</a:t>
            </a:r>
          </a:p>
        </p:txBody>
      </p:sp>
      <p:sp>
        <p:nvSpPr>
          <p:cNvPr name="TextBox 10" id="10"/>
          <p:cNvSpPr txBox="true"/>
          <p:nvPr/>
        </p:nvSpPr>
        <p:spPr>
          <a:xfrm rot="0">
            <a:off x="756458" y="2249117"/>
            <a:ext cx="16375130" cy="4253900"/>
          </a:xfrm>
          <a:prstGeom prst="rect">
            <a:avLst/>
          </a:prstGeom>
        </p:spPr>
        <p:txBody>
          <a:bodyPr anchor="t" rtlCol="false" tIns="0" lIns="0" bIns="0" rIns="0">
            <a:spAutoFit/>
          </a:bodyPr>
          <a:lstStyle/>
          <a:p>
            <a:pPr algn="l">
              <a:lnSpc>
                <a:spcPts val="4752"/>
              </a:lnSpc>
            </a:pPr>
          </a:p>
          <a:p>
            <a:pPr algn="l">
              <a:lnSpc>
                <a:spcPts val="4752"/>
              </a:lnSpc>
            </a:pPr>
            <a:r>
              <a:rPr lang="en-US" sz="3600">
                <a:solidFill>
                  <a:srgbClr val="404040"/>
                </a:solidFill>
                <a:latin typeface="Times New Roman"/>
              </a:rPr>
              <a:t>In today's digital age, ensuring the security and integrity of computer systems is paramount. However, despite the implementation of various security measures, unauthorized access, data breaches, and insider threats continue to pose significant challenges. To combat these threats effectively, there is a growing need for advanced surveillance systems capable of monitoring user activity on computing devices.</a:t>
            </a:r>
          </a:p>
          <a:p>
            <a:pPr algn="l">
              <a:lnSpc>
                <a:spcPts val="4752"/>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Proposed Solution</a:t>
            </a:r>
          </a:p>
        </p:txBody>
      </p:sp>
      <p:sp>
        <p:nvSpPr>
          <p:cNvPr name="TextBox 10" id="10"/>
          <p:cNvSpPr txBox="true"/>
          <p:nvPr/>
        </p:nvSpPr>
        <p:spPr>
          <a:xfrm rot="0">
            <a:off x="753946" y="1681983"/>
            <a:ext cx="17237348" cy="8311669"/>
          </a:xfrm>
          <a:prstGeom prst="rect">
            <a:avLst/>
          </a:prstGeom>
        </p:spPr>
        <p:txBody>
          <a:bodyPr anchor="t" rtlCol="false" tIns="0" lIns="0" bIns="0" rIns="0">
            <a:spAutoFit/>
          </a:bodyPr>
          <a:lstStyle/>
          <a:p>
            <a:pPr algn="l" marL="325755" indent="-162878" lvl="1">
              <a:lnSpc>
                <a:spcPts val="2376"/>
              </a:lnSpc>
              <a:buFont typeface="Arial"/>
              <a:buChar char="•"/>
            </a:pPr>
            <a:r>
              <a:rPr lang="en-US" sz="1800">
                <a:solidFill>
                  <a:srgbClr val="0D0D0D"/>
                </a:solidFill>
                <a:latin typeface="Times New Roman"/>
              </a:rPr>
              <a:t>To address the problem of system surveillance using keyloggers, a comprehensive solution is required that encompasses both technical and ethical considerations. Here's a proposed approach:</a:t>
            </a:r>
          </a:p>
          <a:p>
            <a:pPr algn="l" marL="325755" indent="-162878" lvl="1">
              <a:lnSpc>
                <a:spcPts val="2376"/>
              </a:lnSpc>
              <a:buFont typeface="Arial"/>
              <a:buChar char="•"/>
            </a:pPr>
            <a:r>
              <a:rPr lang="en-US" sz="1800">
                <a:solidFill>
                  <a:srgbClr val="404040"/>
                </a:solidFill>
                <a:latin typeface="Times New Roman Bold"/>
              </a:rPr>
              <a:t>Data Collection:</a:t>
            </a:r>
          </a:p>
          <a:p>
            <a:pPr algn="l" marL="811755" indent="-270585" lvl="2">
              <a:lnSpc>
                <a:spcPts val="2160"/>
              </a:lnSpc>
              <a:buFont typeface="Arial"/>
              <a:buChar char="⚬"/>
            </a:pPr>
            <a:r>
              <a:rPr lang="en-US" sz="1800">
                <a:solidFill>
                  <a:srgbClr val="404040"/>
                </a:solidFill>
                <a:latin typeface="Times New Roman Bold"/>
              </a:rPr>
              <a:t> Develop a keylogger software that records keystrokes, mouse clicks, application usage, and other relevant user activities.</a:t>
            </a:r>
          </a:p>
          <a:p>
            <a:pPr algn="l" marL="811755" indent="-270585" lvl="2">
              <a:lnSpc>
                <a:spcPts val="2160"/>
              </a:lnSpc>
              <a:buFont typeface="Arial"/>
              <a:buChar char="⚬"/>
            </a:pPr>
            <a:r>
              <a:rPr lang="en-US" sz="1800">
                <a:solidFill>
                  <a:srgbClr val="404040"/>
                </a:solidFill>
                <a:latin typeface="Times New Roman Bold"/>
              </a:rPr>
              <a:t>Capture data in real-time and store it securely in a designated location, ensuring encryption and access controls are in place.</a:t>
            </a:r>
          </a:p>
          <a:p>
            <a:pPr algn="l" marL="325755" indent="-162878" lvl="1">
              <a:lnSpc>
                <a:spcPts val="2376"/>
              </a:lnSpc>
              <a:buFont typeface="Arial"/>
              <a:buChar char="•"/>
            </a:pPr>
            <a:r>
              <a:rPr lang="en-US" sz="1800">
                <a:solidFill>
                  <a:srgbClr val="404040"/>
                </a:solidFill>
                <a:latin typeface="Times New Roman Bold"/>
              </a:rPr>
              <a:t>Data Preprocessing:</a:t>
            </a:r>
          </a:p>
          <a:p>
            <a:pPr algn="l" marL="811755" indent="-270585" lvl="2">
              <a:lnSpc>
                <a:spcPts val="2160"/>
              </a:lnSpc>
              <a:buFont typeface="Arial"/>
              <a:buChar char="⚬"/>
            </a:pPr>
            <a:r>
              <a:rPr lang="en-US" sz="1800">
                <a:solidFill>
                  <a:srgbClr val="404040"/>
                </a:solidFill>
                <a:latin typeface="Times New Roman Bold"/>
              </a:rPr>
              <a:t>Clean the collected data by removing any noise or irrelevant entries.</a:t>
            </a:r>
          </a:p>
          <a:p>
            <a:pPr algn="l" marL="811755" indent="-270585" lvl="2">
              <a:lnSpc>
                <a:spcPts val="2160"/>
              </a:lnSpc>
              <a:buFont typeface="Arial"/>
              <a:buChar char="⚬"/>
            </a:pPr>
            <a:r>
              <a:rPr lang="en-US" sz="1800">
                <a:solidFill>
                  <a:srgbClr val="404040"/>
                </a:solidFill>
                <a:latin typeface="Times New Roman Bold"/>
              </a:rPr>
              <a:t>Normalize or standardize features to ensure consistency and improve the performance of machine learning algorithms.   </a:t>
            </a:r>
          </a:p>
          <a:p>
            <a:pPr algn="l" marL="325755" indent="-162878" lvl="1">
              <a:lnSpc>
                <a:spcPts val="2376"/>
              </a:lnSpc>
              <a:buFont typeface="Arial"/>
              <a:buChar char="•"/>
            </a:pPr>
            <a:r>
              <a:rPr lang="en-US" sz="1800">
                <a:solidFill>
                  <a:srgbClr val="404040"/>
                </a:solidFill>
                <a:latin typeface="Times New Roman Bold"/>
              </a:rPr>
              <a:t>Machine Learning Algorithm:</a:t>
            </a:r>
          </a:p>
          <a:p>
            <a:pPr algn="l" marL="811755" indent="-270585" lvl="2">
              <a:lnSpc>
                <a:spcPts val="2160"/>
              </a:lnSpc>
              <a:buFont typeface="Arial"/>
              <a:buChar char="⚬"/>
            </a:pPr>
            <a:r>
              <a:rPr lang="en-US" sz="1800">
                <a:solidFill>
                  <a:srgbClr val="404040"/>
                </a:solidFill>
                <a:latin typeface="Times New Roman Bold"/>
              </a:rPr>
              <a:t> </a:t>
            </a:r>
            <a:r>
              <a:rPr lang="en-US" sz="1800">
                <a:solidFill>
                  <a:srgbClr val="404040"/>
                </a:solidFill>
                <a:latin typeface="Times New Roman Bold Italics"/>
              </a:rPr>
              <a:t>I</a:t>
            </a:r>
            <a:r>
              <a:rPr lang="en-US" sz="1800">
                <a:solidFill>
                  <a:srgbClr val="404040"/>
                </a:solidFill>
                <a:latin typeface="Times New Roman Bold"/>
              </a:rPr>
              <a:t>solation Forest: Effective for detecting outliers in high-dimensional data.</a:t>
            </a:r>
          </a:p>
          <a:p>
            <a:pPr algn="l" marL="811755" indent="-270585" lvl="2">
              <a:lnSpc>
                <a:spcPts val="2160"/>
              </a:lnSpc>
              <a:buFont typeface="Arial"/>
              <a:buChar char="⚬"/>
            </a:pPr>
            <a:r>
              <a:rPr lang="en-US" sz="1800">
                <a:solidFill>
                  <a:srgbClr val="404040"/>
                </a:solidFill>
                <a:latin typeface="Times New Roman Bold"/>
              </a:rPr>
              <a:t>Deep Learning Models: Utilize recurrent neural networks (RNNs) or convolutional neural networks (CNNs) for sequence or pattern detection in keystroke data.</a:t>
            </a:r>
          </a:p>
          <a:p>
            <a:pPr algn="l" marL="325755" indent="-162878" lvl="1">
              <a:lnSpc>
                <a:spcPts val="2376"/>
              </a:lnSpc>
              <a:buFont typeface="Arial"/>
              <a:buChar char="•"/>
            </a:pPr>
            <a:r>
              <a:rPr lang="en-US" sz="1800">
                <a:solidFill>
                  <a:srgbClr val="404040"/>
                </a:solidFill>
                <a:latin typeface="Times New Roman Bold"/>
              </a:rPr>
              <a:t>Deployment:</a:t>
            </a:r>
          </a:p>
          <a:p>
            <a:pPr algn="l" marL="811755" indent="-270585" lvl="2">
              <a:lnSpc>
                <a:spcPts val="2160"/>
              </a:lnSpc>
              <a:buFont typeface="Arial"/>
              <a:buChar char="⚬"/>
            </a:pPr>
            <a:r>
              <a:rPr lang="en-US" sz="1800">
                <a:solidFill>
                  <a:srgbClr val="404040"/>
                </a:solidFill>
                <a:latin typeface="Times New Roman Bold"/>
              </a:rPr>
              <a:t>  Deploy the trained machine learning model in a production environment, ensuring scalability and compatibility with the target system architecture.</a:t>
            </a:r>
          </a:p>
          <a:p>
            <a:pPr algn="l" marL="811755" indent="-270585" lvl="2">
              <a:lnSpc>
                <a:spcPts val="2160"/>
              </a:lnSpc>
              <a:buFont typeface="Arial"/>
              <a:buChar char="⚬"/>
            </a:pPr>
            <a:r>
              <a:rPr lang="en-US" sz="1800">
                <a:solidFill>
                  <a:srgbClr val="404040"/>
                </a:solidFill>
                <a:latin typeface="Times New Roman Bold"/>
              </a:rPr>
              <a:t>Implement mechanisms for real-time monitoring and alerting, enabling administrators to respond promptly to detected anomalies.</a:t>
            </a:r>
          </a:p>
          <a:p>
            <a:pPr algn="l" marL="325755" indent="-162878" lvl="1">
              <a:lnSpc>
                <a:spcPts val="2376"/>
              </a:lnSpc>
              <a:buFont typeface="Arial"/>
              <a:buChar char="•"/>
            </a:pPr>
            <a:r>
              <a:rPr lang="en-US" sz="1800">
                <a:solidFill>
                  <a:srgbClr val="404040"/>
                </a:solidFill>
                <a:latin typeface="Times New Roman Bold"/>
              </a:rPr>
              <a:t>Evaluation:</a:t>
            </a:r>
          </a:p>
          <a:p>
            <a:pPr algn="l" marL="811755" indent="-270585" lvl="2">
              <a:lnSpc>
                <a:spcPts val="2160"/>
              </a:lnSpc>
              <a:buFont typeface="Arial"/>
              <a:buChar char="⚬"/>
            </a:pPr>
            <a:r>
              <a:rPr lang="en-US" sz="1800">
                <a:solidFill>
                  <a:srgbClr val="404040"/>
                </a:solidFill>
                <a:latin typeface="Times New Roman Bold"/>
              </a:rPr>
              <a:t>   Evaluate the performance of the deployed surveillance system using appropriate metrics such as precision, recall, F1-score, and area under the ROC curve (AUC).</a:t>
            </a:r>
          </a:p>
          <a:p>
            <a:pPr algn="l" marL="811755" indent="-270585" lvl="2">
              <a:lnSpc>
                <a:spcPts val="2160"/>
              </a:lnSpc>
              <a:buFont typeface="Arial"/>
              <a:buChar char="⚬"/>
            </a:pPr>
            <a:r>
              <a:rPr lang="en-US" sz="1800">
                <a:solidFill>
                  <a:srgbClr val="404040"/>
                </a:solidFill>
                <a:latin typeface="Times New Roman Bold"/>
              </a:rPr>
              <a:t>Conduct comprehensive testing under various scenarios, including normal user behavior, simulated attacks, and adversarial attempts to evade detection.    </a:t>
            </a:r>
          </a:p>
          <a:p>
            <a:pPr algn="l" marL="811755" indent="-270585" lvl="2">
              <a:lnSpc>
                <a:spcPts val="2376"/>
              </a:lnSpc>
            </a:pPr>
            <a:r>
              <a:rPr lang="en-US" sz="1800" spc="16">
                <a:solidFill>
                  <a:srgbClr val="404040"/>
                </a:solidFill>
                <a:latin typeface="TT Rounds Condensed Bold"/>
              </a:rPr>
              <a:t>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25278"/>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System  Approach</a:t>
            </a:r>
          </a:p>
        </p:txBody>
      </p:sp>
      <p:sp>
        <p:nvSpPr>
          <p:cNvPr name="TextBox 10" id="10"/>
          <p:cNvSpPr txBox="true"/>
          <p:nvPr/>
        </p:nvSpPr>
        <p:spPr>
          <a:xfrm rot="0">
            <a:off x="963229" y="3256511"/>
            <a:ext cx="16361543" cy="8003078"/>
          </a:xfrm>
          <a:prstGeom prst="rect">
            <a:avLst/>
          </a:prstGeom>
        </p:spPr>
        <p:txBody>
          <a:bodyPr anchor="t" rtlCol="false" tIns="0" lIns="0" bIns="0" rIns="0">
            <a:spAutoFit/>
          </a:bodyPr>
          <a:lstStyle/>
          <a:p>
            <a:pPr algn="l">
              <a:lnSpc>
                <a:spcPts val="4752"/>
              </a:lnSpc>
            </a:pPr>
            <a:r>
              <a:rPr lang="en-US" sz="3600">
                <a:solidFill>
                  <a:srgbClr val="404040"/>
                </a:solidFill>
                <a:latin typeface="Times New Roman"/>
              </a:rPr>
              <a:t>The product will be operating in windows, Linux environment. The hardware configuration include Hard Disk: 40 GB, Monitor: 15” Color monitor, Keyboard: 122 keys. The basic input devices required are keyboard, mouse and output devices are monitor, mobile devices etc.</a:t>
            </a:r>
          </a:p>
          <a:p>
            <a:pPr algn="l">
              <a:lnSpc>
                <a:spcPts val="3366"/>
              </a:lnSpc>
            </a:pPr>
            <a:r>
              <a:rPr lang="en-US" sz="2550">
                <a:solidFill>
                  <a:srgbClr val="000000"/>
                </a:solidFill>
                <a:latin typeface="Times New Roman Bold"/>
              </a:rPr>
              <a:t>HARDWARE REQUIREMENTS</a:t>
            </a:r>
          </a:p>
          <a:p>
            <a:pPr algn="l" marL="866047" indent="-288682" lvl="2">
              <a:lnSpc>
                <a:spcPts val="2520"/>
              </a:lnSpc>
              <a:buFont typeface="Arial"/>
              <a:buChar char="⚬"/>
            </a:pPr>
            <a:r>
              <a:rPr lang="en-US" sz="2100">
                <a:solidFill>
                  <a:srgbClr val="000000"/>
                </a:solidFill>
                <a:latin typeface="Times New Roman"/>
              </a:rPr>
              <a:t>Operating system : Windows and Linux specified</a:t>
            </a:r>
          </a:p>
          <a:p>
            <a:pPr algn="l" marL="866047" indent="-288682" lvl="2">
              <a:lnSpc>
                <a:spcPts val="2520"/>
              </a:lnSpc>
              <a:buFont typeface="Arial"/>
              <a:buChar char="⚬"/>
            </a:pPr>
            <a:r>
              <a:rPr lang="en-US" sz="2100">
                <a:solidFill>
                  <a:srgbClr val="000000"/>
                </a:solidFill>
                <a:latin typeface="Times New Roman"/>
              </a:rPr>
              <a:t>RAM : 512MB (minimum requirement)</a:t>
            </a:r>
          </a:p>
          <a:p>
            <a:pPr algn="l" marL="866047" indent="-288682" lvl="2">
              <a:lnSpc>
                <a:spcPts val="2520"/>
              </a:lnSpc>
              <a:buFont typeface="Arial"/>
              <a:buChar char="⚬"/>
            </a:pPr>
            <a:r>
              <a:rPr lang="en-US" sz="2100">
                <a:solidFill>
                  <a:srgbClr val="000000"/>
                </a:solidFill>
                <a:latin typeface="Times New Roman"/>
              </a:rPr>
              <a:t>Hard Disk : 1GB working space (minimum requirement)</a:t>
            </a:r>
          </a:p>
          <a:p>
            <a:pPr algn="l" marL="1051629" indent="-350543" lvl="2">
              <a:lnSpc>
                <a:spcPts val="3366"/>
              </a:lnSpc>
            </a:pPr>
            <a:r>
              <a:rPr lang="en-US" sz="2550">
                <a:solidFill>
                  <a:srgbClr val="000000"/>
                </a:solidFill>
                <a:latin typeface="Times New Roman Bold"/>
              </a:rPr>
              <a:t>SOFTWARE REQUIREMENTS</a:t>
            </a:r>
          </a:p>
          <a:p>
            <a:pPr algn="l" marL="866047" indent="-288682" lvl="2">
              <a:lnSpc>
                <a:spcPts val="2520"/>
              </a:lnSpc>
              <a:buFont typeface="Arial"/>
              <a:buChar char="⚬"/>
            </a:pPr>
            <a:r>
              <a:rPr lang="en-US" sz="2100">
                <a:solidFill>
                  <a:srgbClr val="000000"/>
                </a:solidFill>
                <a:latin typeface="Times New Roman"/>
              </a:rPr>
              <a:t>Languages : Python</a:t>
            </a:r>
          </a:p>
          <a:p>
            <a:pPr algn="l" marL="866047" indent="-288682" lvl="2">
              <a:lnSpc>
                <a:spcPts val="2520"/>
              </a:lnSpc>
              <a:buFont typeface="Arial"/>
              <a:buChar char="⚬"/>
            </a:pPr>
            <a:r>
              <a:rPr lang="en-US" sz="2100">
                <a:solidFill>
                  <a:srgbClr val="000000"/>
                </a:solidFill>
                <a:latin typeface="Times New Roman"/>
              </a:rPr>
              <a:t>Tools : Visual studio code, python 3.10</a:t>
            </a:r>
          </a:p>
          <a:p>
            <a:pPr algn="l" marL="866047" indent="-288682" lvl="2">
              <a:lnSpc>
                <a:spcPts val="2520"/>
              </a:lnSpc>
              <a:buFont typeface="Arial"/>
              <a:buChar char="⚬"/>
            </a:pPr>
            <a:r>
              <a:rPr lang="en-US" sz="2100">
                <a:solidFill>
                  <a:srgbClr val="000000"/>
                </a:solidFill>
                <a:latin typeface="Times New Roman"/>
              </a:rPr>
              <a:t>Technology : Advanced programming using Python</a:t>
            </a:r>
          </a:p>
          <a:p>
            <a:pPr algn="l" marL="1484653" indent="-494884" lvl="2">
              <a:lnSpc>
                <a:spcPts val="4752"/>
              </a:lnSpc>
            </a:pPr>
          </a:p>
          <a:p>
            <a:pPr algn="l" marL="1484653" indent="-494884" lvl="2">
              <a:lnSpc>
                <a:spcPts val="4752"/>
              </a:lnSpc>
            </a:pPr>
          </a:p>
          <a:p>
            <a:pPr algn="l" marL="1484653" indent="-494884" lvl="2">
              <a:lnSpc>
                <a:spcPts val="4752"/>
              </a:lnSpc>
            </a:pPr>
          </a:p>
          <a:p>
            <a:pPr algn="l" marL="1484653" indent="-494884" lvl="2">
              <a:lnSpc>
                <a:spcPts val="4752"/>
              </a:lnSpc>
            </a:pPr>
          </a:p>
          <a:p>
            <a:pPr algn="l" marL="1484653" indent="-494884" lvl="2">
              <a:lnSpc>
                <a:spcPts val="4752"/>
              </a:lnSpc>
            </a:pPr>
          </a:p>
          <a:p>
            <a:pPr algn="l" marL="1484653" indent="-494884" lvl="2">
              <a:lnSpc>
                <a:spcPts val="4752"/>
              </a:lnSpc>
            </a:pPr>
          </a:p>
          <a:p>
            <a:pPr algn="l" marL="1484653" indent="-494884" lvl="2">
              <a:lnSpc>
                <a:spcPts val="4752"/>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Algorithm &amp; Deployment</a:t>
            </a:r>
          </a:p>
        </p:txBody>
      </p:sp>
      <p:sp>
        <p:nvSpPr>
          <p:cNvPr name="TextBox 10" id="10"/>
          <p:cNvSpPr txBox="true"/>
          <p:nvPr/>
        </p:nvSpPr>
        <p:spPr>
          <a:xfrm rot="0">
            <a:off x="963229" y="2077557"/>
            <a:ext cx="16361543" cy="6985221"/>
          </a:xfrm>
          <a:prstGeom prst="rect">
            <a:avLst/>
          </a:prstGeom>
        </p:spPr>
        <p:txBody>
          <a:bodyPr anchor="t" rtlCol="false" tIns="0" lIns="0" bIns="0" rIns="0">
            <a:spAutoFit/>
          </a:bodyPr>
          <a:lstStyle/>
          <a:p>
            <a:pPr algn="l" marL="380048" indent="-190024" lvl="1">
              <a:lnSpc>
                <a:spcPts val="2772"/>
              </a:lnSpc>
              <a:buFont typeface="Arial"/>
              <a:buChar char="•"/>
            </a:pPr>
            <a:r>
              <a:rPr lang="en-US" sz="2100">
                <a:solidFill>
                  <a:srgbClr val="404040"/>
                </a:solidFill>
                <a:latin typeface="Times New Roman"/>
              </a:rPr>
              <a:t>In the Algorithm section, describe the machine learning algorithm chosen for predicting bike counts. Here's an example structure for this section:</a:t>
            </a:r>
          </a:p>
          <a:p>
            <a:pPr algn="l" marL="380048" indent="-190024" lvl="1">
              <a:lnSpc>
                <a:spcPts val="2772"/>
              </a:lnSpc>
              <a:buFont typeface="Arial"/>
              <a:buChar char="•"/>
            </a:pPr>
            <a:r>
              <a:rPr lang="en-US" sz="2100">
                <a:solidFill>
                  <a:srgbClr val="404040"/>
                </a:solidFill>
                <a:latin typeface="Times New Roman Bold"/>
              </a:rPr>
              <a:t>Algorithm Selection:</a:t>
            </a:r>
          </a:p>
          <a:p>
            <a:pPr algn="l" marL="866047" indent="-288682" lvl="2">
              <a:lnSpc>
                <a:spcPts val="2520"/>
              </a:lnSpc>
              <a:buFont typeface="Arial"/>
              <a:buChar char="⚬"/>
            </a:pPr>
            <a:r>
              <a:rPr lang="en-US" sz="2100">
                <a:solidFill>
                  <a:srgbClr val="404040"/>
                </a:solidFill>
                <a:latin typeface="Times New Roman"/>
              </a:rPr>
              <a:t>Since user activity data is inherently sequential (e.g., sequences of keystrokes), algorithms capable of modeling sequential patterns effectively are desirable. Recurrent Neural Networks (RNNs) or variants such as Long Short-Term Memory (LSTM) networks are well-suited for this purpose.</a:t>
            </a:r>
          </a:p>
          <a:p>
            <a:pPr algn="l" marL="380048" indent="-190024" lvl="1">
              <a:lnSpc>
                <a:spcPts val="2772"/>
              </a:lnSpc>
              <a:buFont typeface="Arial"/>
              <a:buChar char="•"/>
            </a:pPr>
            <a:r>
              <a:rPr lang="en-US" sz="2100">
                <a:solidFill>
                  <a:srgbClr val="404040"/>
                </a:solidFill>
                <a:latin typeface="Times New Roman Bold"/>
              </a:rPr>
              <a:t>Data Input:</a:t>
            </a:r>
          </a:p>
          <a:p>
            <a:pPr algn="l" marL="866775" indent="-288925" lvl="2">
              <a:lnSpc>
                <a:spcPts val="2520"/>
              </a:lnSpc>
              <a:buFont typeface="Arial"/>
              <a:buChar char="⚬"/>
            </a:pPr>
            <a:r>
              <a:rPr lang="en-US" sz="2100">
                <a:solidFill>
                  <a:srgbClr val="404040"/>
                </a:solidFill>
                <a:latin typeface="Times New Roman"/>
              </a:rPr>
              <a:t>The primary data source for the surveillance system is the keystroke logs captured by the keylogger software. This includes information such as keystrokes, mouse clicks, application usage, timestamps, and other relevant metadata..</a:t>
            </a:r>
          </a:p>
          <a:p>
            <a:pPr algn="l" marL="380048" indent="-190024" lvl="1">
              <a:lnSpc>
                <a:spcPts val="2772"/>
              </a:lnSpc>
              <a:buFont typeface="Arial"/>
              <a:buChar char="•"/>
            </a:pPr>
            <a:r>
              <a:rPr lang="en-US" sz="2100">
                <a:solidFill>
                  <a:srgbClr val="404040"/>
                </a:solidFill>
                <a:latin typeface="Times New Roman Bold"/>
              </a:rPr>
              <a:t>Training Process:</a:t>
            </a:r>
          </a:p>
          <a:p>
            <a:pPr algn="l" marL="866047" indent="-288682" lvl="2">
              <a:lnSpc>
                <a:spcPts val="2520"/>
              </a:lnSpc>
              <a:buFont typeface="Arial"/>
              <a:buChar char="⚬"/>
            </a:pPr>
            <a:r>
              <a:rPr lang="en-US" sz="2100">
                <a:solidFill>
                  <a:srgbClr val="404040"/>
                </a:solidFill>
                <a:latin typeface="Times New Roman"/>
              </a:rPr>
              <a:t>Choose an appropriate algorithm for anomaly detection based on the characteristics of the data and the requirements of the surveillance system. For example, a combination of LSTM (Long Short-Term Memory) networks and Isolation Forests can be effective for capturing sequential patterns and detecting anomalies.</a:t>
            </a:r>
          </a:p>
          <a:p>
            <a:pPr algn="l" marL="380048" indent="-190024" lvl="1">
              <a:lnSpc>
                <a:spcPts val="2772"/>
              </a:lnSpc>
              <a:buFont typeface="Arial"/>
              <a:buChar char="•"/>
            </a:pPr>
            <a:r>
              <a:rPr lang="en-US" sz="2100">
                <a:solidFill>
                  <a:srgbClr val="404040"/>
                </a:solidFill>
                <a:latin typeface="Times New Roman Bold"/>
              </a:rPr>
              <a:t>Prediction Process:</a:t>
            </a:r>
          </a:p>
          <a:p>
            <a:pPr algn="l" marL="866775" indent="-288925" lvl="2">
              <a:lnSpc>
                <a:spcPts val="2520"/>
              </a:lnSpc>
              <a:buFont typeface="Arial"/>
              <a:buChar char="⚬"/>
            </a:pPr>
            <a:r>
              <a:rPr lang="en-US" sz="2100">
                <a:solidFill>
                  <a:srgbClr val="404040"/>
                </a:solidFill>
                <a:latin typeface="Times New Roman Bold"/>
              </a:rPr>
              <a:t>Real-Time Data Input</a:t>
            </a:r>
            <a:r>
              <a:rPr lang="en-US" sz="2100">
                <a:solidFill>
                  <a:srgbClr val="404040"/>
                </a:solidFill>
                <a:latin typeface="Times New Roman"/>
              </a:rPr>
              <a:t>: In the prediction process, the surveillance system continuously receives real-time input data from the keylogger, capturing user activity as it occurs.</a:t>
            </a:r>
          </a:p>
          <a:p>
            <a:pPr algn="l" marL="866775" indent="-288925" lvl="2">
              <a:lnSpc>
                <a:spcPts val="2772"/>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Result</a:t>
            </a:r>
          </a:p>
        </p:txBody>
      </p:sp>
      <p:sp>
        <p:nvSpPr>
          <p:cNvPr name="TextBox 10" id="10"/>
          <p:cNvSpPr txBox="true"/>
          <p:nvPr/>
        </p:nvSpPr>
        <p:spPr>
          <a:xfrm rot="0">
            <a:off x="963228" y="1884459"/>
            <a:ext cx="16361543" cy="7032846"/>
          </a:xfrm>
          <a:prstGeom prst="rect">
            <a:avLst/>
          </a:prstGeom>
        </p:spPr>
        <p:txBody>
          <a:bodyPr anchor="t" rtlCol="false" tIns="0" lIns="0" bIns="0" rIns="0">
            <a:spAutoFit/>
          </a:bodyPr>
          <a:lstStyle/>
          <a:p>
            <a:pPr algn="l">
              <a:lnSpc>
                <a:spcPts val="4752"/>
              </a:lnSpc>
            </a:pPr>
            <a:r>
              <a:rPr lang="en-US" sz="3600">
                <a:solidFill>
                  <a:srgbClr val="404040"/>
                </a:solidFill>
                <a:latin typeface="Times New Roman"/>
              </a:rPr>
              <a:t>The system surveillance solution, employing keyloggers, monitors user activity on devices to bolster cybersecurity. By discreetly capturing keystrokes and application usage, it swiftly identifies anomalies in behavior, enabling prompt intervention against potential threats. This proactive approach enhances incident response, reduces security incidents, and ensures compliance with legal standards, fortifying overall digital defenses.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Conclusion</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651510" indent="-325755" lvl="1">
              <a:lnSpc>
                <a:spcPts val="4752"/>
              </a:lnSpc>
              <a:buFont typeface="Arial"/>
              <a:buChar char="•"/>
            </a:pPr>
            <a:r>
              <a:rPr lang="en-US" sz="3600" spc="-29">
                <a:solidFill>
                  <a:srgbClr val="404040"/>
                </a:solidFill>
                <a:latin typeface="Zen Maru Gothic"/>
              </a:rPr>
              <a:t>The implementation of a system surveillance solution using keyloggers enhances cybersecurity by monitoring user activity and swiftly detecting anomalies. Through real-time monitoring, timely alerts, and improved incident response, organizations can reduce security risks and ensure compliance with regulations, fortifying overall digital defenses.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1884459"/>
            <a:ext cx="16361543" cy="7032846"/>
          </a:xfrm>
          <a:prstGeom prst="rect">
            <a:avLst/>
          </a:prstGeom>
        </p:spPr>
        <p:txBody>
          <a:bodyPr anchor="t" rtlCol="false" tIns="0" lIns="0" bIns="0" rIns="0">
            <a:spAutoFit/>
          </a:bodyPr>
          <a:lstStyle/>
          <a:p>
            <a:pPr algn="l">
              <a:lnSpc>
                <a:spcPts val="4752"/>
              </a:lnSpc>
            </a:pPr>
            <a:r>
              <a:rPr lang="en-US" sz="3600">
                <a:solidFill>
                  <a:srgbClr val="404040"/>
                </a:solidFill>
                <a:latin typeface="Times New Roman"/>
              </a:rPr>
              <a:t>In the future, system surveillance using keyloggers will advance with more accurate anomaly detection, integration of behavioral biometrics, and enhanced privacy measures. Contextual awareness and adaptive threat intelligence will bolster security across diverse platforms. Educating users on cybersecurity will be key to maximizing the effectiveness of these advancements.</a:t>
            </a:r>
          </a:p>
        </p:txBody>
      </p:sp>
      <p:sp>
        <p:nvSpPr>
          <p:cNvPr name="TextBox 10" id="10"/>
          <p:cNvSpPr txBox="true"/>
          <p:nvPr/>
        </p:nvSpPr>
        <p:spPr>
          <a:xfrm rot="0">
            <a:off x="894945" y="1322233"/>
            <a:ext cx="16361544" cy="694479"/>
          </a:xfrm>
          <a:prstGeom prst="rect">
            <a:avLst/>
          </a:prstGeom>
        </p:spPr>
        <p:txBody>
          <a:bodyPr anchor="t" rtlCol="false" tIns="0" lIns="0" bIns="0" rIns="0">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DAGBcJfeXHQ</dc:identifier>
  <dcterms:modified xsi:type="dcterms:W3CDTF">2011-08-01T06:04:30Z</dcterms:modified>
  <cp:revision>1</cp:revision>
  <dc:title>Project template -1.pptx</dc:title>
</cp:coreProperties>
</file>

<file path=docProps/thumbnail.jpeg>
</file>